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17" r:id="rId3"/>
    <p:sldId id="260" r:id="rId4"/>
    <p:sldId id="263" r:id="rId5"/>
    <p:sldId id="261" r:id="rId6"/>
    <p:sldId id="262" r:id="rId7"/>
    <p:sldId id="285" r:id="rId8"/>
    <p:sldId id="287" r:id="rId9"/>
    <p:sldId id="318" r:id="rId10"/>
    <p:sldId id="264" r:id="rId11"/>
    <p:sldId id="288" r:id="rId12"/>
    <p:sldId id="289" r:id="rId13"/>
    <p:sldId id="265" r:id="rId14"/>
    <p:sldId id="290" r:id="rId15"/>
    <p:sldId id="291" r:id="rId16"/>
    <p:sldId id="292" r:id="rId17"/>
    <p:sldId id="266" r:id="rId18"/>
    <p:sldId id="267" r:id="rId19"/>
    <p:sldId id="319" r:id="rId20"/>
    <p:sldId id="293" r:id="rId21"/>
    <p:sldId id="294" r:id="rId22"/>
    <p:sldId id="297" r:id="rId23"/>
    <p:sldId id="281" r:id="rId24"/>
    <p:sldId id="298" r:id="rId25"/>
    <p:sldId id="299" r:id="rId26"/>
    <p:sldId id="324" r:id="rId27"/>
    <p:sldId id="295" r:id="rId28"/>
    <p:sldId id="320" r:id="rId29"/>
    <p:sldId id="301" r:id="rId30"/>
    <p:sldId id="305" r:id="rId31"/>
    <p:sldId id="296" r:id="rId32"/>
    <p:sldId id="302" r:id="rId33"/>
    <p:sldId id="321" r:id="rId34"/>
    <p:sldId id="303" r:id="rId35"/>
    <p:sldId id="306" r:id="rId36"/>
    <p:sldId id="322" r:id="rId37"/>
    <p:sldId id="325" r:id="rId38"/>
    <p:sldId id="304" r:id="rId39"/>
    <p:sldId id="308" r:id="rId40"/>
    <p:sldId id="309" r:id="rId41"/>
    <p:sldId id="313" r:id="rId42"/>
    <p:sldId id="310" r:id="rId43"/>
    <p:sldId id="316" r:id="rId44"/>
    <p:sldId id="323" r:id="rId45"/>
    <p:sldId id="315" r:id="rId46"/>
    <p:sldId id="312" r:id="rId47"/>
    <p:sldId id="31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A85EDA-76F2-D448-8993-84644607FDAD}" v="63" dt="2022-12-05T11:32:43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1"/>
    <p:restoredTop sz="96315"/>
  </p:normalViewPr>
  <p:slideViewPr>
    <p:cSldViewPr snapToGrid="0">
      <p:cViewPr varScale="1">
        <p:scale>
          <a:sx n="148" d="100"/>
          <a:sy n="148" d="100"/>
        </p:scale>
        <p:origin x="20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5CA85EDA-76F2-D448-8993-84644607FDAD}"/>
    <pc:docChg chg="custSel addSld delSld modSld">
      <pc:chgData name="Simon Prince" userId="fcc015fbc7a3e533" providerId="LiveId" clId="{5CA85EDA-76F2-D448-8993-84644607FDAD}" dt="2022-12-05T11:49:54.297" v="250" actId="20577"/>
      <pc:docMkLst>
        <pc:docMk/>
      </pc:docMkLst>
      <pc:sldChg chg="modSp mod">
        <pc:chgData name="Simon Prince" userId="fcc015fbc7a3e533" providerId="LiveId" clId="{5CA85EDA-76F2-D448-8993-84644607FDAD}" dt="2022-12-01T13:29:48.884" v="132" actId="20577"/>
        <pc:sldMkLst>
          <pc:docMk/>
          <pc:sldMk cId="2671267743" sldId="260"/>
        </pc:sldMkLst>
        <pc:spChg chg="mod">
          <ac:chgData name="Simon Prince" userId="fcc015fbc7a3e533" providerId="LiveId" clId="{5CA85EDA-76F2-D448-8993-84644607FDAD}" dt="2022-12-01T13:29:48.884" v="132" actId="20577"/>
          <ac:spMkLst>
            <pc:docMk/>
            <pc:sldMk cId="2671267743" sldId="260"/>
            <ac:spMk id="3" creationId="{16868AB7-F1C7-76B9-B81B-AB3A3FD4DD15}"/>
          </ac:spMkLst>
        </pc:spChg>
      </pc:sldChg>
      <pc:sldChg chg="modSp mod">
        <pc:chgData name="Simon Prince" userId="fcc015fbc7a3e533" providerId="LiveId" clId="{5CA85EDA-76F2-D448-8993-84644607FDAD}" dt="2022-12-01T11:32:14.177" v="130" actId="20577"/>
        <pc:sldMkLst>
          <pc:docMk/>
          <pc:sldMk cId="3023800399" sldId="301"/>
        </pc:sldMkLst>
        <pc:spChg chg="mod">
          <ac:chgData name="Simon Prince" userId="fcc015fbc7a3e533" providerId="LiveId" clId="{5CA85EDA-76F2-D448-8993-84644607FDAD}" dt="2022-12-01T11:32:14.177" v="130" actId="20577"/>
          <ac:spMkLst>
            <pc:docMk/>
            <pc:sldMk cId="3023800399" sldId="301"/>
            <ac:spMk id="3" creationId="{FC80B6B7-EC13-B309-4CA6-3129B1DD36CF}"/>
          </ac:spMkLst>
        </pc:spChg>
      </pc:sldChg>
      <pc:sldChg chg="addSp delSp modSp mod">
        <pc:chgData name="Simon Prince" userId="fcc015fbc7a3e533" providerId="LiveId" clId="{5CA85EDA-76F2-D448-8993-84644607FDAD}" dt="2022-12-05T11:32:21.640" v="134" actId="21"/>
        <pc:sldMkLst>
          <pc:docMk/>
          <pc:sldMk cId="2717440044" sldId="306"/>
        </pc:sldMkLst>
        <pc:picChg chg="add del mod">
          <ac:chgData name="Simon Prince" userId="fcc015fbc7a3e533" providerId="LiveId" clId="{5CA85EDA-76F2-D448-8993-84644607FDAD}" dt="2022-12-05T11:32:21.640" v="134" actId="21"/>
          <ac:picMkLst>
            <pc:docMk/>
            <pc:sldMk cId="2717440044" sldId="306"/>
            <ac:picMk id="5" creationId="{CFF11B22-EA83-59E6-3AF8-67FD527390BC}"/>
          </ac:picMkLst>
        </pc:picChg>
      </pc:sldChg>
      <pc:sldChg chg="del">
        <pc:chgData name="Simon Prince" userId="fcc015fbc7a3e533" providerId="LiveId" clId="{5CA85EDA-76F2-D448-8993-84644607FDAD}" dt="2022-12-01T11:48:20.391" v="131" actId="2696"/>
        <pc:sldMkLst>
          <pc:docMk/>
          <pc:sldMk cId="2748002474" sldId="307"/>
        </pc:sldMkLst>
      </pc:sldChg>
      <pc:sldChg chg="modSp mod">
        <pc:chgData name="Simon Prince" userId="fcc015fbc7a3e533" providerId="LiveId" clId="{5CA85EDA-76F2-D448-8993-84644607FDAD}" dt="2022-12-05T11:49:54.297" v="250" actId="20577"/>
        <pc:sldMkLst>
          <pc:docMk/>
          <pc:sldMk cId="3806125383" sldId="313"/>
        </pc:sldMkLst>
        <pc:spChg chg="mod">
          <ac:chgData name="Simon Prince" userId="fcc015fbc7a3e533" providerId="LiveId" clId="{5CA85EDA-76F2-D448-8993-84644607FDAD}" dt="2022-12-05T11:49:54.297" v="250" actId="20577"/>
          <ac:spMkLst>
            <pc:docMk/>
            <pc:sldMk cId="3806125383" sldId="313"/>
            <ac:spMk id="2" creationId="{B0E3D552-345E-040C-E1DA-9F3974767730}"/>
          </ac:spMkLst>
        </pc:spChg>
      </pc:sldChg>
      <pc:sldChg chg="modSp new mod">
        <pc:chgData name="Simon Prince" userId="fcc015fbc7a3e533" providerId="LiveId" clId="{5CA85EDA-76F2-D448-8993-84644607FDAD}" dt="2022-12-01T11:31:35.662" v="114" actId="20577"/>
        <pc:sldMkLst>
          <pc:docMk/>
          <pc:sldMk cId="2078593719" sldId="324"/>
        </pc:sldMkLst>
        <pc:spChg chg="mod">
          <ac:chgData name="Simon Prince" userId="fcc015fbc7a3e533" providerId="LiveId" clId="{5CA85EDA-76F2-D448-8993-84644607FDAD}" dt="2022-12-01T11:30:43.483" v="9" actId="20577"/>
          <ac:spMkLst>
            <pc:docMk/>
            <pc:sldMk cId="2078593719" sldId="324"/>
            <ac:spMk id="2" creationId="{ECECD5CC-834B-D58D-5825-692991983034}"/>
          </ac:spMkLst>
        </pc:spChg>
        <pc:spChg chg="mod">
          <ac:chgData name="Simon Prince" userId="fcc015fbc7a3e533" providerId="LiveId" clId="{5CA85EDA-76F2-D448-8993-84644607FDAD}" dt="2022-12-01T11:31:35.662" v="114" actId="20577"/>
          <ac:spMkLst>
            <pc:docMk/>
            <pc:sldMk cId="2078593719" sldId="324"/>
            <ac:spMk id="3" creationId="{7CB71DD2-3E14-FD16-F60C-308D05776C0E}"/>
          </ac:spMkLst>
        </pc:spChg>
      </pc:sldChg>
      <pc:sldChg chg="addSp delSp modSp new mod">
        <pc:chgData name="Simon Prince" userId="fcc015fbc7a3e533" providerId="LiveId" clId="{5CA85EDA-76F2-D448-8993-84644607FDAD}" dt="2022-12-05T11:33:02.534" v="249" actId="404"/>
        <pc:sldMkLst>
          <pc:docMk/>
          <pc:sldMk cId="1049794732" sldId="325"/>
        </pc:sldMkLst>
        <pc:spChg chg="mod">
          <ac:chgData name="Simon Prince" userId="fcc015fbc7a3e533" providerId="LiveId" clId="{5CA85EDA-76F2-D448-8993-84644607FDAD}" dt="2022-12-05T11:33:02.534" v="249" actId="404"/>
          <ac:spMkLst>
            <pc:docMk/>
            <pc:sldMk cId="1049794732" sldId="325"/>
            <ac:spMk id="2" creationId="{AE6D2437-9F1C-83B1-74D2-E34391012A0D}"/>
          </ac:spMkLst>
        </pc:spChg>
        <pc:spChg chg="del">
          <ac:chgData name="Simon Prince" userId="fcc015fbc7a3e533" providerId="LiveId" clId="{5CA85EDA-76F2-D448-8993-84644607FDAD}" dt="2022-12-05T11:32:43.285" v="233" actId="478"/>
          <ac:spMkLst>
            <pc:docMk/>
            <pc:sldMk cId="1049794732" sldId="325"/>
            <ac:spMk id="3" creationId="{86D0F7A1-3CDE-FF7E-6E25-145E16E62E47}"/>
          </ac:spMkLst>
        </pc:spChg>
        <pc:picChg chg="add mod">
          <ac:chgData name="Simon Prince" userId="fcc015fbc7a3e533" providerId="LiveId" clId="{5CA85EDA-76F2-D448-8993-84644607FDAD}" dt="2022-12-05T11:32:50.713" v="238" actId="1076"/>
          <ac:picMkLst>
            <pc:docMk/>
            <pc:sldMk cId="1049794732" sldId="325"/>
            <ac:picMk id="4" creationId="{7876CE27-68A5-EAE8-4E26-110E6B45D7D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F5A8-B2B7-AF5C-AF16-9E4166F7E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7B66C7-D7DD-C3B3-F395-0763F734F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63DE2-5E65-F0A5-B7F8-F2CD1BEE1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0B22-1D08-254C-B94B-BF19EF00CEA4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1DABC-804B-B329-CC4C-09AE7F741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581E5-6031-5251-E6F3-B88DC8DA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82BCB-FC08-154F-A53B-7B599BA3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43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6FF4-FE9A-32D4-577C-E75CB3110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B35F9-CDD9-AD7E-E4A8-CDC23E902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C6511-6F8C-A6BB-365B-8E5BBD219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0B22-1D08-254C-B94B-BF19EF00CEA4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08D2D-8FF3-69FE-B0AF-E574E002F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E248D-F5AD-5A81-2B2A-27804AFA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82BCB-FC08-154F-A53B-7B599BA3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04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D4E52D-9B6F-5F83-62A4-D85E6C004C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A7ADB3-299E-C317-C7B9-8D87170B6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05796-D433-3CBB-8AD2-B36E3E24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0B22-1D08-254C-B94B-BF19EF00CEA4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5FF7F-3ED9-93C6-0A7F-4F6CAD4C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92C82-3F67-35B4-13A5-71887224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82BCB-FC08-154F-A53B-7B599BA3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87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CF04F-F1D5-3048-825F-06CF08F8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DB456-E891-9512-85A7-F30F061E3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660F7-2311-8FC9-4B2F-21A174687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0B22-1D08-254C-B94B-BF19EF00CEA4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BC556-EC72-2F9F-95D3-477DE66CD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FA95A-FEDE-DA84-C624-740E4F52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82BCB-FC08-154F-A53B-7B599BA3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48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EC2-3D62-EB10-571D-591F599D3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AE9FF-899C-989D-9F34-786B03074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466AE-DA69-4121-A433-B3D6A2E99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0B22-1D08-254C-B94B-BF19EF00CEA4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2999B-3679-1472-5956-339A686F1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17751-E087-D1C4-ED71-E06EA6769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82BCB-FC08-154F-A53B-7B599BA3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1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9BFB5-086D-06C6-C6BD-D86F523B1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89FA4-2760-30FB-D54F-489BE4C8BF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E3652-9791-9B22-6461-771844D1E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B0D69-B523-3075-5B8B-9E76CB116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0B22-1D08-254C-B94B-BF19EF00CEA4}" type="datetimeFigureOut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EA6D93-9446-7025-4EF6-EC7974424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5B7BC-44E1-7460-92A4-EA088208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82BCB-FC08-154F-A53B-7B599BA3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25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6EBD3-17CD-0981-A974-EA41D69E2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71986-ED05-A5E9-B6D4-32447989D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105F3-7297-B2D9-234B-0861BB2B0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67C8D5-E3A8-43A6-C49F-F7D727A53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BA782B-D05A-CDFF-5441-28C7FEAAA5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F908BC-2009-7D45-1C89-9081E03B4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0B22-1D08-254C-B94B-BF19EF00CEA4}" type="datetimeFigureOut">
              <a:rPr lang="en-US" smtClean="0"/>
              <a:t>12/5/22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30CEEC-A63B-B99E-4C9A-F08714F71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C383F0-CC60-0841-4D14-3144A5FE1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82BCB-FC08-154F-A53B-7B599BA3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99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B6DA-EBCA-8E2F-D85E-75C6FF3FE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54E7AB-5168-905F-DA7A-7178380F5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0B22-1D08-254C-B94B-BF19EF00CEA4}" type="datetimeFigureOut">
              <a:rPr lang="en-US" smtClean="0"/>
              <a:t>12/5/22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279D63-B5BD-3DD9-A24B-430E3D939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FB52D-D432-8229-1E97-DBC843DD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82BCB-FC08-154F-A53B-7B599BA3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2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18A395-0032-0E18-42E9-0A7408F03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0B22-1D08-254C-B94B-BF19EF00CEA4}" type="datetimeFigureOut">
              <a:rPr lang="en-US" smtClean="0"/>
              <a:t>12/5/22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2E19F3-AD75-8667-6C21-759B5E321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2EE49-EEBB-A6D4-248C-EBECC70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82BCB-FC08-154F-A53B-7B599BA3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55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CE27F-2800-DFC0-4AF7-EADF7B106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92688-80E4-B0D7-AF0B-42C438EE2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655B6-FC2F-56FA-25C7-BA800D0FA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126C6-2A49-3E9C-FA6E-CC67CDB9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0B22-1D08-254C-B94B-BF19EF00CEA4}" type="datetimeFigureOut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508CC-5786-9A47-ABCB-FE3E8539C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8E9CA-F53D-2168-AF2D-A45B725B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82BCB-FC08-154F-A53B-7B599BA3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9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62842-12AE-1B6A-3EE3-71A2CFB2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684C92-728B-715C-D5E9-F15C343B0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F22E7D-C9D3-0B06-730F-459F85A5A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47776-0CAA-FF53-8DA8-5157EBEFC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0B22-1D08-254C-B94B-BF19EF00CEA4}" type="datetimeFigureOut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0F5B9-2DE0-A7AD-5D76-4DCCA856F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F01B81-1457-1A35-FB62-B0DCD2F95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82BCB-FC08-154F-A53B-7B599BA3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6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03236-19D8-B379-9F72-CC1805DB0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87042-E956-164C-6189-53ADDC866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C6808-7A73-5AB8-EEDC-1D61B35CBB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F0B22-1D08-254C-B94B-BF19EF00CEA4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2D36E-E7ED-C3D9-A318-CCFB0C404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2FC5B-D878-1C04-FF1A-2B5752638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82BCB-FC08-154F-A53B-7B599BA3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0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CM20315 - Machine Learning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311EE-E9F1-9F11-7353-2C7CDEE3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426"/>
            <a:ext cx="2730500" cy="1130300"/>
          </a:xfrm>
          <a:prstGeom prst="rect">
            <a:avLst/>
          </a:prstGeom>
        </p:spPr>
      </p:pic>
      <p:pic>
        <p:nvPicPr>
          <p:cNvPr id="1026" name="Picture 2" descr="How to silence your phone – Don't be an annoyance! | | Resource Centre by  Reliance Digital">
            <a:extLst>
              <a:ext uri="{FF2B5EF4-FFF2-40B4-BE49-F238E27FC236}">
                <a16:creationId xmlns:a16="http://schemas.microsoft.com/office/drawing/2014/main" id="{F08C61C2-4357-0DD0-BE11-0832EA1F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8146" y="4426325"/>
            <a:ext cx="4315708" cy="184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7157D68-BF36-C895-B1E7-35863FF88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759"/>
            <a:ext cx="9144000" cy="1398863"/>
          </a:xfrm>
        </p:spPr>
        <p:txBody>
          <a:bodyPr/>
          <a:lstStyle/>
          <a:p>
            <a:r>
              <a:rPr lang="en-US" dirty="0"/>
              <a:t>Prof. Simon Prince </a:t>
            </a: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10. Convolutional networks #2</a:t>
            </a:r>
            <a:endParaRPr lang="en-CA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340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3D9C-905F-BB1A-1C17-AE93B48C5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Downsampling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64628-2A11-C648-28EF-E9B950687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804"/>
          <a:stretch/>
        </p:blipFill>
        <p:spPr>
          <a:xfrm>
            <a:off x="1051930" y="2057399"/>
            <a:ext cx="3247927" cy="2002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C461D7-7B07-539A-3A94-7CDFB62A1092}"/>
              </a:ext>
            </a:extLst>
          </p:cNvPr>
          <p:cNvSpPr txBox="1"/>
          <p:nvPr/>
        </p:nvSpPr>
        <p:spPr>
          <a:xfrm>
            <a:off x="838200" y="4604657"/>
            <a:ext cx="3026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Sample every other position (equivalent to stride two)</a:t>
            </a:r>
          </a:p>
        </p:txBody>
      </p:sp>
    </p:spTree>
    <p:extLst>
      <p:ext uri="{BB962C8B-B14F-4D97-AF65-F5344CB8AC3E}">
        <p14:creationId xmlns:p14="http://schemas.microsoft.com/office/powerpoint/2010/main" val="2546912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3D9C-905F-BB1A-1C17-AE93B48C5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Downsampling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64628-2A11-C648-28EF-E9B950687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90"/>
          <a:stretch/>
        </p:blipFill>
        <p:spPr>
          <a:xfrm>
            <a:off x="1051931" y="2057399"/>
            <a:ext cx="6709584" cy="2002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C461D7-7B07-539A-3A94-7CDFB62A1092}"/>
              </a:ext>
            </a:extLst>
          </p:cNvPr>
          <p:cNvSpPr txBox="1"/>
          <p:nvPr/>
        </p:nvSpPr>
        <p:spPr>
          <a:xfrm>
            <a:off x="838200" y="4604657"/>
            <a:ext cx="3026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Sample every other position (equivalent to stride two)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FDF9FC-F71E-7881-8E78-71187CC9C4F6}"/>
              </a:ext>
            </a:extLst>
          </p:cNvPr>
          <p:cNvSpPr txBox="1"/>
          <p:nvPr/>
        </p:nvSpPr>
        <p:spPr>
          <a:xfrm>
            <a:off x="4419600" y="4604657"/>
            <a:ext cx="3026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 pooling</a:t>
            </a:r>
          </a:p>
          <a:p>
            <a:pPr algn="ctr"/>
            <a:r>
              <a:rPr lang="en-US" sz="2400" dirty="0"/>
              <a:t>(partial invariance to translation)</a:t>
            </a:r>
          </a:p>
        </p:txBody>
      </p:sp>
    </p:spTree>
    <p:extLst>
      <p:ext uri="{BB962C8B-B14F-4D97-AF65-F5344CB8AC3E}">
        <p14:creationId xmlns:p14="http://schemas.microsoft.com/office/powerpoint/2010/main" val="1516424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3D9C-905F-BB1A-1C17-AE93B48C5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Downsampling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64628-2A11-C648-28EF-E9B950687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30" y="2057399"/>
            <a:ext cx="10088139" cy="2002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C461D7-7B07-539A-3A94-7CDFB62A1092}"/>
              </a:ext>
            </a:extLst>
          </p:cNvPr>
          <p:cNvSpPr txBox="1"/>
          <p:nvPr/>
        </p:nvSpPr>
        <p:spPr>
          <a:xfrm>
            <a:off x="838200" y="4604657"/>
            <a:ext cx="3026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Sample every other position (equivalent to stride two)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FDF9FC-F71E-7881-8E78-71187CC9C4F6}"/>
              </a:ext>
            </a:extLst>
          </p:cNvPr>
          <p:cNvSpPr txBox="1"/>
          <p:nvPr/>
        </p:nvSpPr>
        <p:spPr>
          <a:xfrm>
            <a:off x="4419600" y="4604657"/>
            <a:ext cx="3026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 pooling</a:t>
            </a:r>
          </a:p>
          <a:p>
            <a:pPr algn="ctr"/>
            <a:r>
              <a:rPr lang="en-US" sz="2400" dirty="0"/>
              <a:t>(partial invariance to translation)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A28CE-3F51-CC0E-0405-264C8246E617}"/>
              </a:ext>
            </a:extLst>
          </p:cNvPr>
          <p:cNvSpPr txBox="1"/>
          <p:nvPr/>
        </p:nvSpPr>
        <p:spPr>
          <a:xfrm>
            <a:off x="8001000" y="4604657"/>
            <a:ext cx="302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Mean pooling</a:t>
            </a:r>
          </a:p>
        </p:txBody>
      </p:sp>
    </p:spTree>
    <p:extLst>
      <p:ext uri="{BB962C8B-B14F-4D97-AF65-F5344CB8AC3E}">
        <p14:creationId xmlns:p14="http://schemas.microsoft.com/office/powerpoint/2010/main" val="2994939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1A68-150A-24A0-37A5-52BBD547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5EEC77-82EB-DD18-7EDC-961D7E508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7576"/>
          <a:stretch/>
        </p:blipFill>
        <p:spPr>
          <a:xfrm>
            <a:off x="838201" y="1984010"/>
            <a:ext cx="3494314" cy="20875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04DD0-5370-0524-B857-D40AF28E8ED7}"/>
              </a:ext>
            </a:extLst>
          </p:cNvPr>
          <p:cNvSpPr txBox="1"/>
          <p:nvPr/>
        </p:nvSpPr>
        <p:spPr>
          <a:xfrm>
            <a:off x="957943" y="4615538"/>
            <a:ext cx="302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Duplicate</a:t>
            </a:r>
          </a:p>
        </p:txBody>
      </p:sp>
    </p:spTree>
    <p:extLst>
      <p:ext uri="{BB962C8B-B14F-4D97-AF65-F5344CB8AC3E}">
        <p14:creationId xmlns:p14="http://schemas.microsoft.com/office/powerpoint/2010/main" val="1154380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1A68-150A-24A0-37A5-52BBD547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5EEC77-82EB-DD18-7EDC-961D7E508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3031"/>
          <a:stretch/>
        </p:blipFill>
        <p:spPr>
          <a:xfrm>
            <a:off x="838200" y="1984010"/>
            <a:ext cx="7217229" cy="20875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04DD0-5370-0524-B857-D40AF28E8ED7}"/>
              </a:ext>
            </a:extLst>
          </p:cNvPr>
          <p:cNvSpPr txBox="1"/>
          <p:nvPr/>
        </p:nvSpPr>
        <p:spPr>
          <a:xfrm>
            <a:off x="957943" y="4615538"/>
            <a:ext cx="302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Duplicate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C7D70-0339-7CE6-988A-CA7E27D54FD4}"/>
              </a:ext>
            </a:extLst>
          </p:cNvPr>
          <p:cNvSpPr txBox="1"/>
          <p:nvPr/>
        </p:nvSpPr>
        <p:spPr>
          <a:xfrm>
            <a:off x="4713514" y="4615539"/>
            <a:ext cx="302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Max-</a:t>
            </a:r>
            <a:r>
              <a:rPr lang="en-US" sz="2400" dirty="0" err="1"/>
              <a:t>upsampling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3723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1A68-150A-24A0-37A5-52BBD547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5EEC77-82EB-DD18-7EDC-961D7E508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4010"/>
            <a:ext cx="10776857" cy="20875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04DD0-5370-0524-B857-D40AF28E8ED7}"/>
              </a:ext>
            </a:extLst>
          </p:cNvPr>
          <p:cNvSpPr txBox="1"/>
          <p:nvPr/>
        </p:nvSpPr>
        <p:spPr>
          <a:xfrm>
            <a:off x="957943" y="4615538"/>
            <a:ext cx="302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Duplicate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C7D70-0339-7CE6-988A-CA7E27D54FD4}"/>
              </a:ext>
            </a:extLst>
          </p:cNvPr>
          <p:cNvSpPr txBox="1"/>
          <p:nvPr/>
        </p:nvSpPr>
        <p:spPr>
          <a:xfrm>
            <a:off x="4713514" y="4615539"/>
            <a:ext cx="302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Max-</a:t>
            </a:r>
            <a:r>
              <a:rPr lang="en-US" sz="2400" dirty="0" err="1"/>
              <a:t>upsampling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5BAE06-E603-86D0-BA0F-50F6FF4D54CA}"/>
              </a:ext>
            </a:extLst>
          </p:cNvPr>
          <p:cNvSpPr txBox="1"/>
          <p:nvPr/>
        </p:nvSpPr>
        <p:spPr>
          <a:xfrm>
            <a:off x="8588828" y="4615539"/>
            <a:ext cx="302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Bilinear interpolation</a:t>
            </a:r>
          </a:p>
        </p:txBody>
      </p:sp>
    </p:spTree>
    <p:extLst>
      <p:ext uri="{BB962C8B-B14F-4D97-AF65-F5344CB8AC3E}">
        <p14:creationId xmlns:p14="http://schemas.microsoft.com/office/powerpoint/2010/main" val="3398866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81C75-2E05-F80B-F22A-946B59C0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FF413F-5366-5A9C-E035-96204D341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660"/>
          <a:stretch/>
        </p:blipFill>
        <p:spPr>
          <a:xfrm>
            <a:off x="629004" y="1872343"/>
            <a:ext cx="5935082" cy="35922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E2B45-5648-4FAE-5BD2-90D52CAA76E4}"/>
              </a:ext>
            </a:extLst>
          </p:cNvPr>
          <p:cNvSpPr txBox="1"/>
          <p:nvPr/>
        </p:nvSpPr>
        <p:spPr>
          <a:xfrm>
            <a:off x="2079171" y="5686425"/>
            <a:ext cx="334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size 3, Stride 2 convolution</a:t>
            </a:r>
          </a:p>
        </p:txBody>
      </p:sp>
    </p:spTree>
    <p:extLst>
      <p:ext uri="{BB962C8B-B14F-4D97-AF65-F5344CB8AC3E}">
        <p14:creationId xmlns:p14="http://schemas.microsoft.com/office/powerpoint/2010/main" val="1110974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81C75-2E05-F80B-F22A-946B59C0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FF413F-5366-5A9C-E035-96204D341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004" y="1872343"/>
            <a:ext cx="10724796" cy="35922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E2B45-5648-4FAE-5BD2-90D52CAA76E4}"/>
              </a:ext>
            </a:extLst>
          </p:cNvPr>
          <p:cNvSpPr txBox="1"/>
          <p:nvPr/>
        </p:nvSpPr>
        <p:spPr>
          <a:xfrm>
            <a:off x="2079171" y="5686425"/>
            <a:ext cx="334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size 3, Stride 2 convolution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CD55C-E2C2-0291-4C0E-34FA0ABBCDA2}"/>
              </a:ext>
            </a:extLst>
          </p:cNvPr>
          <p:cNvSpPr txBox="1"/>
          <p:nvPr/>
        </p:nvSpPr>
        <p:spPr>
          <a:xfrm>
            <a:off x="7903028" y="5682632"/>
            <a:ext cx="2411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Transposed convolution</a:t>
            </a:r>
          </a:p>
        </p:txBody>
      </p:sp>
    </p:spTree>
    <p:extLst>
      <p:ext uri="{BB962C8B-B14F-4D97-AF65-F5344CB8AC3E}">
        <p14:creationId xmlns:p14="http://schemas.microsoft.com/office/powerpoint/2010/main" val="1815814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2E433-750A-5434-1F69-0BC1AAE81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1x1 convolution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9AAA2A-357A-8C05-1811-A2A0584A9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2714" y="1458686"/>
            <a:ext cx="8339396" cy="349518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6691CB-D2E4-7615-B8C9-9A8538662919}"/>
              </a:ext>
            </a:extLst>
          </p:cNvPr>
          <p:cNvSpPr txBox="1">
            <a:spLocks/>
          </p:cNvSpPr>
          <p:nvPr/>
        </p:nvSpPr>
        <p:spPr>
          <a:xfrm>
            <a:off x="838200" y="51126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Mixes channels</a:t>
            </a:r>
          </a:p>
          <a:p>
            <a:r>
              <a:rPr lang="en-US" dirty="0"/>
              <a:t>Can change number of channels</a:t>
            </a:r>
          </a:p>
          <a:p>
            <a:r>
              <a:rPr lang="en-US" dirty="0"/>
              <a:t>Equivalent to running same fully connected network at each position</a:t>
            </a:r>
          </a:p>
        </p:txBody>
      </p:sp>
    </p:spTree>
    <p:extLst>
      <p:ext uri="{BB962C8B-B14F-4D97-AF65-F5344CB8AC3E}">
        <p14:creationId xmlns:p14="http://schemas.microsoft.com/office/powerpoint/2010/main" val="2688368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86FC-2382-E3FA-50F4-D1AD0BEC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918B-8304-E2F4-56A4-A9C5FD33E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  <a:p>
            <a:r>
              <a:rPr lang="en-US" dirty="0" err="1"/>
              <a:t>Downsampling</a:t>
            </a:r>
            <a:r>
              <a:rPr lang="en-US" dirty="0"/>
              <a:t> and </a:t>
            </a:r>
            <a:r>
              <a:rPr lang="en-US" dirty="0" err="1"/>
              <a:t>upsampling</a:t>
            </a:r>
            <a:r>
              <a:rPr lang="en-US" dirty="0"/>
              <a:t>, 1x1 convolution</a:t>
            </a:r>
          </a:p>
          <a:p>
            <a:r>
              <a:rPr lang="en-US" dirty="0">
                <a:solidFill>
                  <a:srgbClr val="D18362"/>
                </a:solidFill>
              </a:rPr>
              <a:t>Image classification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Semantic segmentation</a:t>
            </a:r>
          </a:p>
          <a:p>
            <a:r>
              <a:rPr lang="en-US" dirty="0"/>
              <a:t>Residual networks</a:t>
            </a:r>
          </a:p>
          <a:p>
            <a:r>
              <a:rPr lang="en-US" dirty="0"/>
              <a:t>U-Nets and hourglass networks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31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86FC-2382-E3FA-50F4-D1AD0BEC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918B-8304-E2F4-56A4-A9C5FD33E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D18362"/>
                </a:solidFill>
              </a:rPr>
              <a:t>2D Convolution</a:t>
            </a:r>
          </a:p>
          <a:p>
            <a:r>
              <a:rPr lang="en-US" dirty="0" err="1"/>
              <a:t>Downsampling</a:t>
            </a:r>
            <a:r>
              <a:rPr lang="en-US" dirty="0"/>
              <a:t> and </a:t>
            </a:r>
            <a:r>
              <a:rPr lang="en-US" dirty="0" err="1"/>
              <a:t>upsampling</a:t>
            </a:r>
            <a:r>
              <a:rPr lang="en-US" dirty="0"/>
              <a:t>, 1x1 convolution</a:t>
            </a:r>
          </a:p>
          <a:p>
            <a:r>
              <a:rPr lang="en-US" dirty="0"/>
              <a:t>Image classification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Semantic segmentation</a:t>
            </a:r>
          </a:p>
          <a:p>
            <a:r>
              <a:rPr lang="en-US" dirty="0"/>
              <a:t>Residual networks</a:t>
            </a:r>
          </a:p>
          <a:p>
            <a:r>
              <a:rPr lang="en-US" dirty="0"/>
              <a:t>U-Nets and hourglass networks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14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ADEF-A757-C8B6-ABAB-40D96EA9F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7D715-9DF9-9E38-81A0-ADEA529CA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30026"/>
            <a:ext cx="10515600" cy="146468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224 x 224 images</a:t>
            </a:r>
          </a:p>
          <a:p>
            <a:r>
              <a:rPr lang="en-US" dirty="0"/>
              <a:t>1,281,167 training images, 50,000 validation images, and 100,000 test images</a:t>
            </a:r>
          </a:p>
          <a:p>
            <a:r>
              <a:rPr lang="en-US" dirty="0"/>
              <a:t>1000 classes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3EB09-E951-62BD-9401-9FBC02AB5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81" y="1475248"/>
            <a:ext cx="10569238" cy="349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0F720-E3B6-7283-6B5C-D90FE2A81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D461B-D3EE-51D0-4E6F-BA17449D4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30" y="1417066"/>
            <a:ext cx="5839626" cy="478524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17A67F-9112-D2D2-FDAE-1B36284E8644}"/>
              </a:ext>
            </a:extLst>
          </p:cNvPr>
          <p:cNvCxnSpPr>
            <a:cxnSpLocks/>
          </p:cNvCxnSpPr>
          <p:nvPr/>
        </p:nvCxnSpPr>
        <p:spPr>
          <a:xfrm flipH="1">
            <a:off x="7999474" y="2772830"/>
            <a:ext cx="1591654" cy="391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34555D-1B11-16C7-4AC0-AC60B3BBEACF}"/>
              </a:ext>
            </a:extLst>
          </p:cNvPr>
          <p:cNvSpPr txBox="1"/>
          <p:nvPr/>
        </p:nvSpPr>
        <p:spPr>
          <a:xfrm>
            <a:off x="9742714" y="2563738"/>
            <a:ext cx="2449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Almost all the 60 million parameters</a:t>
            </a:r>
          </a:p>
          <a:p>
            <a:r>
              <a:rPr lang="en-US" dirty="0"/>
              <a:t> parameters are in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130274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0A675-ACEF-5DB4-2673-E6D44BB63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pic>
        <p:nvPicPr>
          <p:cNvPr id="5" name="Content Placeholder 4" descr="A picture containing text, colorful, different, colors&#10;&#10;Description automatically generated">
            <a:extLst>
              <a:ext uri="{FF2B5EF4-FFF2-40B4-BE49-F238E27FC236}">
                <a16:creationId xmlns:a16="http://schemas.microsoft.com/office/drawing/2014/main" id="{0DE9A02D-DDAE-0595-914A-2B8355FDD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92" y="1450558"/>
            <a:ext cx="8166614" cy="465523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3BA08-9A98-EEA8-7545-702722407BB2}"/>
              </a:ext>
            </a:extLst>
          </p:cNvPr>
          <p:cNvSpPr txBox="1">
            <a:spLocks/>
          </p:cNvSpPr>
          <p:nvPr/>
        </p:nvSpPr>
        <p:spPr>
          <a:xfrm>
            <a:off x="838200" y="5913689"/>
            <a:ext cx="10515600" cy="8460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augmentation a factor of 2048 using (</a:t>
            </a:r>
            <a:r>
              <a:rPr lang="en-US" dirty="0" err="1"/>
              <a:t>i</a:t>
            </a:r>
            <a:r>
              <a:rPr lang="en-US" dirty="0"/>
              <a:t>) spatial transformations</a:t>
            </a:r>
            <a:br>
              <a:rPr lang="en-US" dirty="0"/>
            </a:br>
            <a:r>
              <a:rPr lang="en-US" dirty="0"/>
              <a:t>and (ii) modifications of the input intensities. </a:t>
            </a:r>
          </a:p>
        </p:txBody>
      </p:sp>
    </p:spTree>
    <p:extLst>
      <p:ext uri="{BB962C8B-B14F-4D97-AF65-F5344CB8AC3E}">
        <p14:creationId xmlns:p14="http://schemas.microsoft.com/office/powerpoint/2010/main" val="4170010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7F5B-933D-3F1F-3206-EB8469FF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4D9586-80BE-26D8-89D3-348115512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169" y="1393686"/>
            <a:ext cx="7042014" cy="407062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BFBC5-CEDB-22DD-9A1E-C7B6815935D8}"/>
              </a:ext>
            </a:extLst>
          </p:cNvPr>
          <p:cNvSpPr txBox="1">
            <a:spLocks/>
          </p:cNvSpPr>
          <p:nvPr/>
        </p:nvSpPr>
        <p:spPr>
          <a:xfrm>
            <a:off x="838200" y="5691217"/>
            <a:ext cx="10515600" cy="801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Dropout was applied in the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935198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857F7-1291-5765-F0E0-6BC347898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BAD85-085D-D5BE-05F4-7BEBBC292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test time average results from five different cropped and</a:t>
            </a:r>
            <a:br>
              <a:rPr lang="en-US" dirty="0"/>
            </a:br>
            <a:r>
              <a:rPr lang="en-US" dirty="0"/>
              <a:t>mirrored versions of the image</a:t>
            </a:r>
          </a:p>
          <a:p>
            <a:r>
              <a:rPr lang="en-US" dirty="0"/>
              <a:t>SGD with a momentum coeﬀicient of 0.9 and batch size of 128. </a:t>
            </a:r>
          </a:p>
          <a:p>
            <a:r>
              <a:rPr lang="en-US" dirty="0"/>
              <a:t>L2 (weight decay) </a:t>
            </a:r>
            <a:r>
              <a:rPr lang="en-US" dirty="0" err="1"/>
              <a:t>regularizer</a:t>
            </a:r>
            <a:r>
              <a:rPr lang="en-US" dirty="0"/>
              <a:t> used. </a:t>
            </a:r>
          </a:p>
          <a:p>
            <a:r>
              <a:rPr lang="en-US" dirty="0"/>
              <a:t>This system achieved a 16.4% top-5 error rate and a 38.1%</a:t>
            </a:r>
            <a:br>
              <a:rPr lang="en-US" dirty="0"/>
            </a:br>
            <a:r>
              <a:rPr lang="en-US" dirty="0"/>
              <a:t>top-1 error rate. </a:t>
            </a:r>
          </a:p>
        </p:txBody>
      </p:sp>
    </p:spTree>
    <p:extLst>
      <p:ext uri="{BB962C8B-B14F-4D97-AF65-F5344CB8AC3E}">
        <p14:creationId xmlns:p14="http://schemas.microsoft.com/office/powerpoint/2010/main" val="3733693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84A2-1699-EEDE-B876-71655E4E6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 (2015)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3CE4B-8E7A-39F2-0F9E-6DA03674B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55" y="1933364"/>
            <a:ext cx="113063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53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CD5CC-834B-D58D-5825-69299198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1DD2-3E14-FD16-F60C-308D05776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 hidden layers</a:t>
            </a:r>
          </a:p>
          <a:p>
            <a:r>
              <a:rPr lang="en-US" dirty="0"/>
              <a:t>144 million parameters</a:t>
            </a:r>
          </a:p>
          <a:p>
            <a:r>
              <a:rPr lang="en-US" dirty="0"/>
              <a:t>6.8% top-5 error rate, 38.1% top-1 error rate</a:t>
            </a:r>
          </a:p>
        </p:txBody>
      </p:sp>
    </p:spTree>
    <p:extLst>
      <p:ext uri="{BB962C8B-B14F-4D97-AF65-F5344CB8AC3E}">
        <p14:creationId xmlns:p14="http://schemas.microsoft.com/office/powerpoint/2010/main" val="2078593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975F9-003E-8944-20B1-223A35D4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History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2672B8-2736-7A58-A93A-F1E4BF8A5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645205"/>
            <a:ext cx="11012970" cy="4935057"/>
          </a:xfrm>
        </p:spPr>
      </p:pic>
    </p:spTree>
    <p:extLst>
      <p:ext uri="{BB962C8B-B14F-4D97-AF65-F5344CB8AC3E}">
        <p14:creationId xmlns:p14="http://schemas.microsoft.com/office/powerpoint/2010/main" val="3193407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86FC-2382-E3FA-50F4-D1AD0BEC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918B-8304-E2F4-56A4-A9C5FD33E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  <a:p>
            <a:r>
              <a:rPr lang="en-US" dirty="0" err="1"/>
              <a:t>Downsampling</a:t>
            </a:r>
            <a:r>
              <a:rPr lang="en-US" dirty="0"/>
              <a:t> and </a:t>
            </a:r>
            <a:r>
              <a:rPr lang="en-US" dirty="0" err="1"/>
              <a:t>upsampling</a:t>
            </a:r>
            <a:r>
              <a:rPr lang="en-US" dirty="0"/>
              <a:t>, 1x1 convolution</a:t>
            </a:r>
          </a:p>
          <a:p>
            <a:r>
              <a:rPr lang="en-US" dirty="0"/>
              <a:t>Image classification</a:t>
            </a:r>
          </a:p>
          <a:p>
            <a:r>
              <a:rPr lang="en-US" dirty="0">
                <a:solidFill>
                  <a:srgbClr val="D18362"/>
                </a:solidFill>
              </a:rPr>
              <a:t>Object detection</a:t>
            </a:r>
          </a:p>
          <a:p>
            <a:r>
              <a:rPr lang="en-US" dirty="0"/>
              <a:t>Semantic segmentation</a:t>
            </a:r>
          </a:p>
          <a:p>
            <a:r>
              <a:rPr lang="en-US" dirty="0"/>
              <a:t>Residual networks</a:t>
            </a:r>
          </a:p>
          <a:p>
            <a:r>
              <a:rPr lang="en-US" dirty="0"/>
              <a:t>U-Nets and hourglass networks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124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07E21-2BF6-EAF7-C620-12D04DF7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Only Look Once (YOLO)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0B6B7-EC13-B309-4CA6-3129B1DD3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1"/>
            <a:ext cx="10515600" cy="4119562"/>
          </a:xfrm>
        </p:spPr>
        <p:txBody>
          <a:bodyPr>
            <a:normAutofit/>
          </a:bodyPr>
          <a:lstStyle/>
          <a:p>
            <a:r>
              <a:rPr lang="en-US" dirty="0"/>
              <a:t>Network similar to VGG (448x448 input)</a:t>
            </a:r>
          </a:p>
          <a:p>
            <a:r>
              <a:rPr lang="en-US" dirty="0"/>
              <a:t>7×7 grid of locations</a:t>
            </a:r>
          </a:p>
          <a:p>
            <a:r>
              <a:rPr lang="en-US" dirty="0"/>
              <a:t>Predict class at each location</a:t>
            </a:r>
          </a:p>
          <a:p>
            <a:r>
              <a:rPr lang="en-US" dirty="0"/>
              <a:t>Predict 2 bounding boxes at each location</a:t>
            </a:r>
          </a:p>
          <a:p>
            <a:pPr lvl="1"/>
            <a:r>
              <a:rPr lang="en-US" dirty="0"/>
              <a:t>Five parameters –</a:t>
            </a:r>
            <a:r>
              <a:rPr lang="en-US" dirty="0" err="1"/>
              <a:t>x,y</a:t>
            </a:r>
            <a:r>
              <a:rPr lang="en-US" dirty="0"/>
              <a:t>, height, width, and confidence</a:t>
            </a:r>
          </a:p>
          <a:p>
            <a:r>
              <a:rPr lang="en-US" dirty="0"/>
              <a:t>Momentum, weight decay, dropout, and data augmentation</a:t>
            </a:r>
          </a:p>
          <a:p>
            <a:r>
              <a:rPr lang="en-US" dirty="0"/>
              <a:t>Heuristic at the end to threshold and decide final boxes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2D5290-2557-7475-CC5F-32E28C42C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3" r="51030" b="49473"/>
          <a:stretch/>
        </p:blipFill>
        <p:spPr>
          <a:xfrm>
            <a:off x="8098972" y="1321597"/>
            <a:ext cx="2601686" cy="260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00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31EA3-B044-A0F2-1E74-10C1DB79F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8AB7-F1C7-76B9-B81B-AB3A3FD4D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 in 2D </a:t>
            </a:r>
          </a:p>
          <a:p>
            <a:pPr lvl="1"/>
            <a:r>
              <a:rPr lang="en-US"/>
              <a:t>Weighted </a:t>
            </a:r>
            <a:r>
              <a:rPr lang="en-US" dirty="0"/>
              <a:t>sum over a K x K region</a:t>
            </a:r>
          </a:p>
          <a:p>
            <a:pPr lvl="1"/>
            <a:r>
              <a:rPr lang="en-US" dirty="0"/>
              <a:t>K x K weights</a:t>
            </a:r>
          </a:p>
          <a:p>
            <a:r>
              <a:rPr lang="en-US" dirty="0"/>
              <a:t>Build into a convolutional layer by adding bias and passing through activation function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1806C5-0BA8-ED7E-F47F-A8D0E76E4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942" y="4343126"/>
            <a:ext cx="7244341" cy="122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67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E372D-D6C5-534E-109A-90CAC8859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(YOLO)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238A04-03F4-C470-0C9D-61EE01023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173" y="1478423"/>
            <a:ext cx="7590235" cy="515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53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4700E1F-B942-AAF6-FC4F-5D299DFFD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63" b="58222"/>
          <a:stretch/>
        </p:blipFill>
        <p:spPr>
          <a:xfrm>
            <a:off x="166807" y="2111829"/>
            <a:ext cx="11602178" cy="303711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A41249-2F56-F0D1-C8AD-CDAC9E0F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543C-B4CA-D1DA-FBCA-DB89C64067B1}"/>
              </a:ext>
            </a:extLst>
          </p:cNvPr>
          <p:cNvSpPr txBox="1"/>
          <p:nvPr/>
        </p:nvSpPr>
        <p:spPr>
          <a:xfrm>
            <a:off x="2416628" y="5693620"/>
            <a:ext cx="73587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Transfer learning from ImageNet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50954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8932-7CAD-5445-40B3-1769EFB67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F9625-8852-E8A2-E20D-AD5C37C62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ollage of pictures of a person and a dog&#10;&#10;Description automatically generated with low confidence">
            <a:extLst>
              <a:ext uri="{FF2B5EF4-FFF2-40B4-BE49-F238E27FC236}">
                <a16:creationId xmlns:a16="http://schemas.microsoft.com/office/drawing/2014/main" id="{562141C7-02D1-D561-890F-7A7B725F3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99" y="1690688"/>
            <a:ext cx="11028365" cy="406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56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86FC-2382-E3FA-50F4-D1AD0BEC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918B-8304-E2F4-56A4-A9C5FD33E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  <a:p>
            <a:r>
              <a:rPr lang="en-US" dirty="0" err="1"/>
              <a:t>Downsampling</a:t>
            </a:r>
            <a:r>
              <a:rPr lang="en-US" dirty="0"/>
              <a:t> and </a:t>
            </a:r>
            <a:r>
              <a:rPr lang="en-US" dirty="0" err="1"/>
              <a:t>upsampling</a:t>
            </a:r>
            <a:r>
              <a:rPr lang="en-US" dirty="0"/>
              <a:t>, 1x1 convolution</a:t>
            </a:r>
          </a:p>
          <a:p>
            <a:r>
              <a:rPr lang="en-US" dirty="0"/>
              <a:t>Image classification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>
                <a:solidFill>
                  <a:srgbClr val="D18362"/>
                </a:solidFill>
              </a:rPr>
              <a:t>Semantic segmentation</a:t>
            </a:r>
          </a:p>
          <a:p>
            <a:r>
              <a:rPr lang="en-US" dirty="0"/>
              <a:t>Residual networks</a:t>
            </a:r>
          </a:p>
          <a:p>
            <a:r>
              <a:rPr lang="en-US" dirty="0"/>
              <a:t>U-Nets and hourglass networks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23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988DC-1AE4-25E9-C7CE-7695FFB5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(2015)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0A86A-F203-E6C1-C63D-BF8BFF079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11" y="1690688"/>
            <a:ext cx="11307599" cy="4416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4F40F3-F9EA-5C41-24C8-D8322DB8DBD4}"/>
              </a:ext>
            </a:extLst>
          </p:cNvPr>
          <p:cNvSpPr txBox="1"/>
          <p:nvPr/>
        </p:nvSpPr>
        <p:spPr>
          <a:xfrm>
            <a:off x="2416628" y="6106884"/>
            <a:ext cx="73587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Encoder                                       Decoder</a:t>
            </a:r>
          </a:p>
        </p:txBody>
      </p:sp>
    </p:spTree>
    <p:extLst>
      <p:ext uri="{BB962C8B-B14F-4D97-AF65-F5344CB8AC3E}">
        <p14:creationId xmlns:p14="http://schemas.microsoft.com/office/powerpoint/2010/main" val="3940498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2B24F-855E-A951-6BD7-D3509C07F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5FBD31-9350-19B2-A3E4-8717215FD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7417" y="1690688"/>
            <a:ext cx="8700791" cy="459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40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86FC-2382-E3FA-50F4-D1AD0BEC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918B-8304-E2F4-56A4-A9C5FD33E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  <a:p>
            <a:r>
              <a:rPr lang="en-US" dirty="0" err="1"/>
              <a:t>Downsampling</a:t>
            </a:r>
            <a:r>
              <a:rPr lang="en-US" dirty="0"/>
              <a:t> and </a:t>
            </a:r>
            <a:r>
              <a:rPr lang="en-US" dirty="0" err="1"/>
              <a:t>upsampling</a:t>
            </a:r>
            <a:r>
              <a:rPr lang="en-US" dirty="0"/>
              <a:t>, 1x1 convolution</a:t>
            </a:r>
          </a:p>
          <a:p>
            <a:r>
              <a:rPr lang="en-US" dirty="0"/>
              <a:t>Image classification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Semantic segmentation</a:t>
            </a:r>
          </a:p>
          <a:p>
            <a:r>
              <a:rPr lang="en-US" dirty="0">
                <a:solidFill>
                  <a:srgbClr val="D18362"/>
                </a:solidFill>
              </a:rPr>
              <a:t>Residual networks</a:t>
            </a:r>
          </a:p>
          <a:p>
            <a:r>
              <a:rPr lang="en-US" dirty="0"/>
              <a:t>U-Nets and hourglass networks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27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2437-9F1C-83B1-74D2-E3439101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CIFAR Image classification for deeper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CE27-68A5-EAE8-4E26-110E6B45D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7" y="2329041"/>
            <a:ext cx="10914182" cy="314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94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7121-E2DC-C19B-A11D-0F43A0A3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network: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04255C-19E1-3FD2-5FC5-ADB7387E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938" y="2143938"/>
            <a:ext cx="7132861" cy="3973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309204-1450-9634-2C4F-38AB0ED10C8F}"/>
              </a:ext>
            </a:extLst>
          </p:cNvPr>
          <p:cNvSpPr/>
          <p:nvPr/>
        </p:nvSpPr>
        <p:spPr>
          <a:xfrm flipH="1">
            <a:off x="3951514" y="4860172"/>
            <a:ext cx="936172" cy="348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D47D74-04AB-1620-65B8-DCBEBDD59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210" y="1701101"/>
            <a:ext cx="1935036" cy="16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90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7121-E2DC-C19B-A11D-0F43A0A3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network: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A4D31D-4CBE-AD0D-B194-85C7706BC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4667"/>
          <a:stretch/>
        </p:blipFill>
        <p:spPr>
          <a:xfrm>
            <a:off x="4220939" y="4979914"/>
            <a:ext cx="7470318" cy="116020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04255C-19E1-3FD2-5FC5-ADB7387EF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938" y="2143938"/>
            <a:ext cx="7132861" cy="3973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C5341F7-57F2-3FFA-46FB-EC95A36A0A8D}"/>
              </a:ext>
            </a:extLst>
          </p:cNvPr>
          <p:cNvSpPr txBox="1">
            <a:spLocks/>
          </p:cNvSpPr>
          <p:nvPr/>
        </p:nvSpPr>
        <p:spPr>
          <a:xfrm>
            <a:off x="838200" y="3618704"/>
            <a:ext cx="10515600" cy="732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Residual network (2016):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309204-1450-9634-2C4F-38AB0ED10C8F}"/>
              </a:ext>
            </a:extLst>
          </p:cNvPr>
          <p:cNvSpPr/>
          <p:nvPr/>
        </p:nvSpPr>
        <p:spPr>
          <a:xfrm flipH="1">
            <a:off x="3951514" y="4860172"/>
            <a:ext cx="936172" cy="348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D47D74-04AB-1620-65B8-DCBEBDD59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210" y="1701101"/>
            <a:ext cx="1935036" cy="16804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F0CBEA-E289-3EDB-4D6E-1D9FC5E61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210" y="4626428"/>
            <a:ext cx="2650592" cy="169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12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6413F-9850-77E3-7F2D-1DF536F7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5D8DA8-53F8-E99E-7D06-8C54D6B7F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657"/>
          <a:stretch/>
        </p:blipFill>
        <p:spPr>
          <a:xfrm>
            <a:off x="1273323" y="2223155"/>
            <a:ext cx="9416118" cy="3252360"/>
          </a:xfrm>
        </p:spPr>
      </p:pic>
    </p:spTree>
    <p:extLst>
      <p:ext uri="{BB962C8B-B14F-4D97-AF65-F5344CB8AC3E}">
        <p14:creationId xmlns:p14="http://schemas.microsoft.com/office/powerpoint/2010/main" val="4093983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EF14-3750-FE85-79E4-D44FAA27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operations is important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FB80ED-604F-4AFA-1A70-286BFAB5A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2943" y="1690688"/>
            <a:ext cx="6347360" cy="42093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554B38-DF7A-B563-D681-9FD4EDB4E4F5}"/>
              </a:ext>
            </a:extLst>
          </p:cNvPr>
          <p:cNvSpPr txBox="1"/>
          <p:nvPr/>
        </p:nvSpPr>
        <p:spPr>
          <a:xfrm>
            <a:off x="8066314" y="6357257"/>
            <a:ext cx="146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Batch Norm</a:t>
            </a:r>
          </a:p>
        </p:txBody>
      </p:sp>
    </p:spTree>
    <p:extLst>
      <p:ext uri="{BB962C8B-B14F-4D97-AF65-F5344CB8AC3E}">
        <p14:creationId xmlns:p14="http://schemas.microsoft.com/office/powerpoint/2010/main" val="2793051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D552-345E-040C-E1DA-9F397476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361C1-7B21-1772-5561-1A50CAC78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DC3EC-1ABB-9621-87D2-FC7936DDF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04" y="2139827"/>
            <a:ext cx="10481998" cy="347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25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A4FE-01F4-C3CD-7018-C89A8D02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 200 (2016)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EC8FD-A6E5-D18F-2F0F-48C2D5022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4CDA6-5BE6-6B4B-C3D0-BBFA4A437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26" y="1825625"/>
            <a:ext cx="113063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01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975F9-003E-8944-20B1-223A35D4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History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2672B8-2736-7A58-A93A-F1E4BF8A5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645205"/>
            <a:ext cx="11012970" cy="4935057"/>
          </a:xfrm>
        </p:spPr>
      </p:pic>
    </p:spTree>
    <p:extLst>
      <p:ext uri="{BB962C8B-B14F-4D97-AF65-F5344CB8AC3E}">
        <p14:creationId xmlns:p14="http://schemas.microsoft.com/office/powerpoint/2010/main" val="2025771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86FC-2382-E3FA-50F4-D1AD0BEC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918B-8304-E2F4-56A4-A9C5FD33E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  <a:p>
            <a:r>
              <a:rPr lang="en-US" dirty="0" err="1"/>
              <a:t>Downsampling</a:t>
            </a:r>
            <a:r>
              <a:rPr lang="en-US" dirty="0"/>
              <a:t> and </a:t>
            </a:r>
            <a:r>
              <a:rPr lang="en-US" dirty="0" err="1"/>
              <a:t>upsampling</a:t>
            </a:r>
            <a:r>
              <a:rPr lang="en-US" dirty="0"/>
              <a:t>, 1x1 convolution</a:t>
            </a:r>
          </a:p>
          <a:p>
            <a:r>
              <a:rPr lang="en-US" dirty="0"/>
              <a:t>Image classification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Semantic segmentation</a:t>
            </a:r>
          </a:p>
          <a:p>
            <a:r>
              <a:rPr lang="en-US" dirty="0"/>
              <a:t>Residual networks</a:t>
            </a:r>
          </a:p>
          <a:p>
            <a:r>
              <a:rPr lang="en-US" dirty="0">
                <a:solidFill>
                  <a:srgbClr val="D18362"/>
                </a:solidFill>
              </a:rPr>
              <a:t>U-Nets and hourglass networks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032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8BC26-5BA4-961D-3B6A-1FB75483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(2016)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27F2D-C17A-876A-2D3C-0A91A5CF5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EDB33-0484-F211-9DB7-6351F226C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75911" cy="45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727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42D6-227B-C48C-3A4C-314AAB5C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Results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E25CB-2AFB-E479-321B-D15079DD3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73" y="2092147"/>
            <a:ext cx="11132800" cy="382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417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D4C8-17F6-C47C-F555-B35FC3A0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hourglass networks (2016)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2CD8F-11B2-67EE-2DAB-05E9FB201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39C85-24CF-F2DE-7B57-6C11208DC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29" y="1295400"/>
            <a:ext cx="6841016" cy="53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84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6413F-9850-77E3-7F2D-1DF536F7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5D8DA8-53F8-E99E-7D06-8C54D6B7F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16" t="51528" r="116" b="-51528"/>
          <a:stretch/>
        </p:blipFill>
        <p:spPr>
          <a:xfrm>
            <a:off x="1273323" y="2223154"/>
            <a:ext cx="9416118" cy="6591283"/>
          </a:xfrm>
        </p:spPr>
      </p:pic>
    </p:spTree>
    <p:extLst>
      <p:ext uri="{BB962C8B-B14F-4D97-AF65-F5344CB8AC3E}">
        <p14:creationId xmlns:p14="http://schemas.microsoft.com/office/powerpoint/2010/main" val="1989727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23DDF-22D1-73EF-F301-7725F941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 in 2D convolution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47DEC-D898-6643-F3F9-2CD549889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18" y="1825625"/>
            <a:ext cx="9542468" cy="4021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9B63E4-F860-66B8-7FB4-41016417D13B}"/>
              </a:ext>
            </a:extLst>
          </p:cNvPr>
          <p:cNvSpPr txBox="1"/>
          <p:nvPr/>
        </p:nvSpPr>
        <p:spPr>
          <a:xfrm>
            <a:off x="4049486" y="5921829"/>
            <a:ext cx="41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size, stride, dilation all work as you would expect</a:t>
            </a:r>
          </a:p>
        </p:txBody>
      </p:sp>
    </p:spTree>
    <p:extLst>
      <p:ext uri="{BB962C8B-B14F-4D97-AF65-F5344CB8AC3E}">
        <p14:creationId xmlns:p14="http://schemas.microsoft.com/office/powerpoint/2010/main" val="1213957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70D8-159D-99F9-8AD6-75D57F0C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006166-DFBE-DCE8-8797-E5CC93984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there are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input channels and kernel size K x K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there are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input channels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output channels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006166-DFBE-DCE8-8797-E5CC93984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50E84E7-A932-1E63-6359-57AD44BE4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265" y="5102679"/>
            <a:ext cx="1612900" cy="50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9A5644-BC8B-F93C-46B0-0ED99C6EB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00" y="2897485"/>
            <a:ext cx="2844800" cy="44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694D8-7F2D-BD9D-F73E-8159E8EB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873" y="5155293"/>
            <a:ext cx="3568700" cy="44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761182-E53A-06AF-BCF8-3CBFF3E65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236" y="2953729"/>
            <a:ext cx="11938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28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69C1B-D8F9-C3DD-F3E6-913B21C5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MNIST-1D convolutional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40D136-EF4D-8396-19D4-61E5DC445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9557" y="1690688"/>
            <a:ext cx="8169729" cy="4961615"/>
          </a:xfrm>
        </p:spPr>
      </p:pic>
    </p:spTree>
    <p:extLst>
      <p:ext uri="{BB962C8B-B14F-4D97-AF65-F5344CB8AC3E}">
        <p14:creationId xmlns:p14="http://schemas.microsoft.com/office/powerpoint/2010/main" val="2701464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86FC-2382-E3FA-50F4-D1AD0BEC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918B-8304-E2F4-56A4-A9C5FD33E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  <a:p>
            <a:r>
              <a:rPr lang="en-US" dirty="0" err="1">
                <a:solidFill>
                  <a:srgbClr val="D18362"/>
                </a:solidFill>
              </a:rPr>
              <a:t>Downsampling</a:t>
            </a:r>
            <a:r>
              <a:rPr lang="en-US" dirty="0">
                <a:solidFill>
                  <a:srgbClr val="D18362"/>
                </a:solidFill>
              </a:rPr>
              <a:t> and </a:t>
            </a:r>
            <a:r>
              <a:rPr lang="en-US" dirty="0" err="1">
                <a:solidFill>
                  <a:srgbClr val="D18362"/>
                </a:solidFill>
              </a:rPr>
              <a:t>upsampling</a:t>
            </a:r>
            <a:r>
              <a:rPr lang="en-US" dirty="0">
                <a:solidFill>
                  <a:srgbClr val="D18362"/>
                </a:solidFill>
              </a:rPr>
              <a:t>, 1x1 convolution</a:t>
            </a:r>
          </a:p>
          <a:p>
            <a:r>
              <a:rPr lang="en-US" dirty="0"/>
              <a:t>Image classification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Semantic segmentation</a:t>
            </a:r>
          </a:p>
          <a:p>
            <a:r>
              <a:rPr lang="en-US" dirty="0"/>
              <a:t>Residual networks</a:t>
            </a:r>
          </a:p>
          <a:p>
            <a:r>
              <a:rPr lang="en-US" dirty="0"/>
              <a:t>U-Nets and hourglass networks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9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639</Words>
  <Application>Microsoft Macintosh PowerPoint</Application>
  <PresentationFormat>Widescreen</PresentationFormat>
  <Paragraphs>153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-apple-system</vt:lpstr>
      <vt:lpstr>Arial</vt:lpstr>
      <vt:lpstr>Calibri</vt:lpstr>
      <vt:lpstr>Calibri Light</vt:lpstr>
      <vt:lpstr>Cambria Math</vt:lpstr>
      <vt:lpstr>Office Theme</vt:lpstr>
      <vt:lpstr>CM20315 - Machine Learning </vt:lpstr>
      <vt:lpstr>Convolution #2</vt:lpstr>
      <vt:lpstr>2D Convolution</vt:lpstr>
      <vt:lpstr>2D Convolution</vt:lpstr>
      <vt:lpstr>2D Convolution</vt:lpstr>
      <vt:lpstr>Channels in 2D convolution</vt:lpstr>
      <vt:lpstr>How many parameters?</vt:lpstr>
      <vt:lpstr>MNIST-1D convolutional network</vt:lpstr>
      <vt:lpstr>Convolution #2</vt:lpstr>
      <vt:lpstr>Downsampling</vt:lpstr>
      <vt:lpstr>Downsampling</vt:lpstr>
      <vt:lpstr>Downsampling</vt:lpstr>
      <vt:lpstr>Upsampling</vt:lpstr>
      <vt:lpstr>Upsampling</vt:lpstr>
      <vt:lpstr>Upsampling</vt:lpstr>
      <vt:lpstr>Transposed convolutions</vt:lpstr>
      <vt:lpstr>Transposed convolutions</vt:lpstr>
      <vt:lpstr>1x1 convolution </vt:lpstr>
      <vt:lpstr>Convolution #2</vt:lpstr>
      <vt:lpstr>ImageNet database</vt:lpstr>
      <vt:lpstr>AlexNet (2012) </vt:lpstr>
      <vt:lpstr>Data augmentation</vt:lpstr>
      <vt:lpstr>Dropout</vt:lpstr>
      <vt:lpstr>Details</vt:lpstr>
      <vt:lpstr>VGG (2015)</vt:lpstr>
      <vt:lpstr>Details</vt:lpstr>
      <vt:lpstr>ImageNet History</vt:lpstr>
      <vt:lpstr>Convolution #2</vt:lpstr>
      <vt:lpstr>You Only Look Once (YOLO)</vt:lpstr>
      <vt:lpstr>Object detection (YOLO)</vt:lpstr>
      <vt:lpstr>Transfer learning</vt:lpstr>
      <vt:lpstr>Results</vt:lpstr>
      <vt:lpstr>Convolution #2</vt:lpstr>
      <vt:lpstr>Semantic Segmentation (2015)</vt:lpstr>
      <vt:lpstr>Semantic segmentation results</vt:lpstr>
      <vt:lpstr>Convolution #2</vt:lpstr>
      <vt:lpstr>CIFAR Image classification for deeper networks</vt:lpstr>
      <vt:lpstr>Regular network:</vt:lpstr>
      <vt:lpstr>Regular network:</vt:lpstr>
      <vt:lpstr>Order of operations is important </vt:lpstr>
      <vt:lpstr>Resnet Block</vt:lpstr>
      <vt:lpstr>Resnet 200 (2016)</vt:lpstr>
      <vt:lpstr>ImageNet History</vt:lpstr>
      <vt:lpstr>Convolution #2</vt:lpstr>
      <vt:lpstr>U-Net (2016)</vt:lpstr>
      <vt:lpstr>U-Net Results </vt:lpstr>
      <vt:lpstr>Stacked hourglass networks (2016)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CM20315 - Machine Learning </dc:title>
  <dc:creator>Simon Prince</dc:creator>
  <cp:lastModifiedBy>Simon Prince</cp:lastModifiedBy>
  <cp:revision>1</cp:revision>
  <dcterms:created xsi:type="dcterms:W3CDTF">2022-11-29T19:08:07Z</dcterms:created>
  <dcterms:modified xsi:type="dcterms:W3CDTF">2022-12-05T11:50:04Z</dcterms:modified>
</cp:coreProperties>
</file>